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62"/>
  </p:notesMasterIdLst>
  <p:handoutMasterIdLst>
    <p:handoutMasterId r:id="rId63"/>
  </p:handoutMasterIdLst>
  <p:sldIdLst>
    <p:sldId id="562" r:id="rId2"/>
    <p:sldId id="576" r:id="rId3"/>
    <p:sldId id="637" r:id="rId4"/>
    <p:sldId id="638" r:id="rId5"/>
    <p:sldId id="639" r:id="rId6"/>
    <p:sldId id="481" r:id="rId7"/>
    <p:sldId id="482" r:id="rId8"/>
    <p:sldId id="483" r:id="rId9"/>
    <p:sldId id="484" r:id="rId10"/>
    <p:sldId id="485" r:id="rId11"/>
    <p:sldId id="521" r:id="rId12"/>
    <p:sldId id="486" r:id="rId13"/>
    <p:sldId id="578" r:id="rId14"/>
    <p:sldId id="495" r:id="rId15"/>
    <p:sldId id="496" r:id="rId16"/>
    <p:sldId id="260" r:id="rId17"/>
    <p:sldId id="261" r:id="rId18"/>
    <p:sldId id="258" r:id="rId19"/>
    <p:sldId id="259" r:id="rId20"/>
    <p:sldId id="280" r:id="rId21"/>
    <p:sldId id="59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3" r:id="rId30"/>
    <p:sldId id="604" r:id="rId31"/>
    <p:sldId id="605" r:id="rId32"/>
    <p:sldId id="635" r:id="rId33"/>
    <p:sldId id="607" r:id="rId34"/>
    <p:sldId id="608" r:id="rId35"/>
    <p:sldId id="609" r:id="rId36"/>
    <p:sldId id="610" r:id="rId37"/>
    <p:sldId id="611" r:id="rId38"/>
    <p:sldId id="612" r:id="rId39"/>
    <p:sldId id="613" r:id="rId40"/>
    <p:sldId id="614" r:id="rId41"/>
    <p:sldId id="615" r:id="rId42"/>
    <p:sldId id="616" r:id="rId43"/>
    <p:sldId id="617" r:id="rId44"/>
    <p:sldId id="636" r:id="rId45"/>
    <p:sldId id="619" r:id="rId46"/>
    <p:sldId id="620" r:id="rId47"/>
    <p:sldId id="621" r:id="rId48"/>
    <p:sldId id="622" r:id="rId49"/>
    <p:sldId id="623" r:id="rId50"/>
    <p:sldId id="624" r:id="rId51"/>
    <p:sldId id="625" r:id="rId52"/>
    <p:sldId id="626" r:id="rId53"/>
    <p:sldId id="627" r:id="rId54"/>
    <p:sldId id="628" r:id="rId55"/>
    <p:sldId id="629" r:id="rId56"/>
    <p:sldId id="630" r:id="rId57"/>
    <p:sldId id="631" r:id="rId58"/>
    <p:sldId id="632" r:id="rId59"/>
    <p:sldId id="633" r:id="rId60"/>
    <p:sldId id="63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8" autoAdjust="0"/>
    <p:restoredTop sz="83686" autoAdjust="0"/>
  </p:normalViewPr>
  <p:slideViewPr>
    <p:cSldViewPr snapToGrid="0" snapToObjects="1" showGuides="1">
      <p:cViewPr varScale="1">
        <p:scale>
          <a:sx n="95" d="100"/>
          <a:sy n="95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6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6.emf"/><Relationship Id="rId9" Type="http://schemas.openxmlformats.org/officeDocument/2006/relationships/image" Target="../media/image2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Relationship Id="rId3" Type="http://schemas.openxmlformats.org/officeDocument/2006/relationships/image" Target="../media/image3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Relationship Id="rId3" Type="http://schemas.openxmlformats.org/officeDocument/2006/relationships/image" Target="../media/image38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s.ryerson.ca/~aharley/vis/conv/" TargetMode="External"/><Relationship Id="rId3" Type="http://schemas.openxmlformats.org/officeDocument/2006/relationships/hyperlink" Target="https://www.youtube.com/watch?v=3JQ3hYko51Y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61" TargetMode="External"/><Relationship Id="rId4" Type="http://schemas.openxmlformats.org/officeDocument/2006/relationships/hyperlink" Target="https://arxiv.org/abs/1605.07146" TargetMode="External"/><Relationship Id="rId5" Type="http://schemas.openxmlformats.org/officeDocument/2006/relationships/hyperlink" Target="https://arxiv.org/abs/1610.02357" TargetMode="External"/><Relationship Id="rId6" Type="http://schemas.openxmlformats.org/officeDocument/2006/relationships/hyperlink" Target="https://arxiv.org/pdf/1611.05431" TargetMode="External"/><Relationship Id="rId7" Type="http://schemas.openxmlformats.org/officeDocument/2006/relationships/hyperlink" Target="https://arxiv.org/abs/1707.01083" TargetMode="External"/><Relationship Id="rId8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801.0438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841469"/>
          </a:xfrm>
        </p:spPr>
        <p:txBody>
          <a:bodyPr/>
          <a:lstStyle/>
          <a:p>
            <a:r>
              <a:rPr lang="en-US" dirty="0" smtClean="0"/>
              <a:t>Convolutional </a:t>
            </a:r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cases.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(Sup. Dictionary learning, </a:t>
            </a:r>
            <a:r>
              <a:rPr lang="en-US" dirty="0">
                <a:solidFill>
                  <a:srgbClr val="C00000"/>
                </a:solidFill>
              </a:rPr>
              <a:t>Neural Networks!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501092-9153-4D60-84A3-73B9ADE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0F64395-865B-48AD-881E-BA4FE930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67" y="1698614"/>
            <a:ext cx="3174014" cy="166929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51F0A85-E63C-47F3-B8AD-1147FD11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40" y="3625196"/>
            <a:ext cx="3096667" cy="166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08C9D0-1E39-4038-9071-DC72F5A22AFF}"/>
              </a:ext>
            </a:extLst>
          </p:cNvPr>
          <p:cNvSpPr txBox="1"/>
          <p:nvPr/>
        </p:nvSpPr>
        <p:spPr>
          <a:xfrm>
            <a:off x="1058267" y="1051556"/>
            <a:ext cx="1067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Imagine we want to build a cat detector with an MLP.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5B977F-C1AC-49AF-B45B-84FD3AF241ED}"/>
              </a:ext>
            </a:extLst>
          </p:cNvPr>
          <p:cNvSpPr txBox="1"/>
          <p:nvPr/>
        </p:nvSpPr>
        <p:spPr>
          <a:xfrm>
            <a:off x="5081283" y="2195552"/>
            <a:ext cx="458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C00000"/>
                </a:solidFill>
              </a:rPr>
              <a:t>red weights </a:t>
            </a:r>
            <a:r>
              <a:rPr lang="en-US" sz="2400" dirty="0"/>
              <a:t>will be modified to better recognize cats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B3A796-474D-449E-BF2D-4AF1DBD7D72E}"/>
              </a:ext>
            </a:extLst>
          </p:cNvPr>
          <p:cNvSpPr txBox="1"/>
          <p:nvPr/>
        </p:nvSpPr>
        <p:spPr>
          <a:xfrm>
            <a:off x="5023410" y="4036474"/>
            <a:ext cx="469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00B050"/>
                </a:solidFill>
              </a:rPr>
              <a:t>green weights</a:t>
            </a:r>
            <a:r>
              <a:rPr lang="en-US" sz="2400" dirty="0"/>
              <a:t> will be modified.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60A8B7-3F25-4DF3-B8F7-77BF9B2E15CE}"/>
              </a:ext>
            </a:extLst>
          </p:cNvPr>
          <p:cNvSpPr txBox="1"/>
          <p:nvPr/>
        </p:nvSpPr>
        <p:spPr>
          <a:xfrm>
            <a:off x="1058267" y="5432148"/>
            <a:ext cx="10678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redundant features. Approach is not robust, as cats could appear in yet another position.</a:t>
            </a:r>
          </a:p>
        </p:txBody>
      </p:sp>
    </p:spTree>
    <p:extLst>
      <p:ext uri="{BB962C8B-B14F-4D97-AF65-F5344CB8AC3E}">
        <p14:creationId xmlns:p14="http://schemas.microsoft.com/office/powerpoint/2010/main" val="1190846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3426853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perceptron for each input (e.g. pixel in an image, multiplied by 3 in RGB case). The 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xmlns="" id="{CFC26DD8-28EF-423B-BEB2-BC066C7285BF}"/>
              </a:ext>
            </a:extLst>
          </p:cNvPr>
          <p:cNvSpPr/>
          <p:nvPr/>
        </p:nvSpPr>
        <p:spPr>
          <a:xfrm>
            <a:off x="6792594" y="2142048"/>
            <a:ext cx="369332" cy="36933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76" y="1287424"/>
            <a:ext cx="5902575" cy="42831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950" y="1352096"/>
            <a:ext cx="4300553" cy="4308475"/>
          </a:xfrm>
        </p:spPr>
      </p:pic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28A837-4392-4D40-9C5F-19B1C27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3D input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28A8FCF-2DCC-4DDA-BB2E-4C0A453A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016" y="1177925"/>
            <a:ext cx="1583531" cy="2111375"/>
          </a:xfrm>
        </p:spPr>
      </p:pic>
    </p:spTree>
    <p:extLst>
      <p:ext uri="{BB962C8B-B14F-4D97-AF65-F5344CB8AC3E}">
        <p14:creationId xmlns:p14="http://schemas.microsoft.com/office/powerpoint/2010/main" val="172578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xmlns="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1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348F8D-D86B-4BED-A477-F5FC43E3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make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FEB149-85B7-4950-B7ED-5CEDA94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5262585" cy="5026272"/>
          </a:xfrm>
        </p:spPr>
        <p:txBody>
          <a:bodyPr/>
          <a:lstStyle/>
          <a:p>
            <a:r>
              <a:rPr lang="en-US" dirty="0"/>
              <a:t>In image is just a matrix of pixels.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Convolving the image with a filter produces a feature map that highlights the presence of a given feature in the 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03D0B9-A7F8-4E8A-9788-E9433CBA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43" y="1730521"/>
            <a:ext cx="2029641" cy="2024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1F6D5C-AC66-4536-A6A2-85C4020B4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88"/>
          <a:stretch/>
        </p:blipFill>
        <p:spPr>
          <a:xfrm>
            <a:off x="7006592" y="869514"/>
            <a:ext cx="4452345" cy="53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non-linearity. </a:t>
            </a:r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929A9D-CB8E-433E-86E9-F34CCACF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0" y="1416642"/>
            <a:ext cx="5172075" cy="51816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:a16="http://schemas.microsoft.com/office/drawing/2014/main" xmlns="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62" y="1525551"/>
            <a:ext cx="7328076" cy="40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1D275A12-00A9-4C66-A567-B81B48A9B444}"/>
              </a:ext>
            </a:extLst>
          </p:cNvPr>
          <p:cNvSpPr/>
          <p:nvPr/>
        </p:nvSpPr>
        <p:spPr>
          <a:xfrm>
            <a:off x="2765278" y="3764225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9C79120-7379-4980-AD84-1B91075749AF}"/>
              </a:ext>
            </a:extLst>
          </p:cNvPr>
          <p:cNvSpPr/>
          <p:nvPr/>
        </p:nvSpPr>
        <p:spPr>
          <a:xfrm>
            <a:off x="3932353" y="3813724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6B450D2-2213-4091-9F52-7D11487873A3}"/>
              </a:ext>
            </a:extLst>
          </p:cNvPr>
          <p:cNvSpPr/>
          <p:nvPr/>
        </p:nvSpPr>
        <p:spPr>
          <a:xfrm>
            <a:off x="4661282" y="3813724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H="1" flipV="1">
            <a:off x="3332898" y="4340516"/>
            <a:ext cx="72940" cy="7121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132139" y="4263205"/>
            <a:ext cx="297521" cy="7766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4896213" y="4295102"/>
            <a:ext cx="929835" cy="7188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Evolution of CNN</a:t>
            </a:r>
            <a:r>
              <a:rPr lang="en-US" sz="2800" dirty="0"/>
              <a:t>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A bit of history</a:t>
            </a:r>
          </a:p>
        </p:txBody>
      </p:sp>
    </p:spTree>
    <p:extLst>
      <p:ext uri="{BB962C8B-B14F-4D97-AF65-F5344CB8AC3E}">
        <p14:creationId xmlns:p14="http://schemas.microsoft.com/office/powerpoint/2010/main" val="470374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first piece of research proposing something similar to a Convolutional Neural Network was authored by </a:t>
            </a:r>
            <a:r>
              <a:rPr lang="en-US" sz="2000" dirty="0" err="1"/>
              <a:t>Kunihiko</a:t>
            </a:r>
            <a:r>
              <a:rPr lang="en-US" sz="2000" dirty="0"/>
              <a:t> Fukushima in 1980, and was called the NeoCognitron</a:t>
            </a:r>
            <a:r>
              <a:rPr lang="en-US" sz="2000" baseline="30000" dirty="0"/>
              <a:t>1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Fukushima applied the </a:t>
            </a:r>
            <a:r>
              <a:rPr lang="en-US" sz="2000" dirty="0" err="1"/>
              <a:t>NeoCognitron</a:t>
            </a:r>
            <a:r>
              <a:rPr lang="en-US" sz="20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published in French by Yann </a:t>
            </a:r>
            <a:r>
              <a:rPr lang="en-US" sz="1800" dirty="0" err="1"/>
              <a:t>LeCun</a:t>
            </a:r>
            <a:r>
              <a:rPr lang="en-US" sz="18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TDNN by </a:t>
            </a:r>
            <a:r>
              <a:rPr lang="en-US" sz="1800" dirty="0" err="1"/>
              <a:t>Waiber</a:t>
            </a:r>
            <a:r>
              <a:rPr lang="en-US" sz="18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applied to handwritten zip code recognition by </a:t>
            </a:r>
            <a:r>
              <a:rPr lang="en-US" sz="1800" dirty="0" err="1"/>
              <a:t>LeCun</a:t>
            </a:r>
            <a:r>
              <a:rPr lang="en-US" sz="1800" dirty="0"/>
              <a:t> et al., 1989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516FBD-309B-41C9-AAC0-402EF5302BCE}"/>
              </a:ext>
            </a:extLst>
          </p:cNvPr>
          <p:cNvSpPr txBox="1"/>
          <p:nvPr/>
        </p:nvSpPr>
        <p:spPr>
          <a:xfrm>
            <a:off x="833415" y="5606887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FDE421-FB76-4705-AA04-DF1D2DEB4899}"/>
              </a:ext>
            </a:extLst>
          </p:cNvPr>
          <p:cNvCxnSpPr/>
          <p:nvPr/>
        </p:nvCxnSpPr>
        <p:spPr>
          <a:xfrm>
            <a:off x="349292" y="5463425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2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pic>
        <p:nvPicPr>
          <p:cNvPr id="65538" name="Picture 2" descr="pose.gif">
            <a:extLst>
              <a:ext uri="{FF2B5EF4-FFF2-40B4-BE49-F238E27FC236}">
                <a16:creationId xmlns:a16="http://schemas.microsoft.com/office/drawing/2014/main" xmlns="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61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280" y="1177925"/>
            <a:ext cx="6119003" cy="211137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 b="3134"/>
          <a:stretch/>
        </p:blipFill>
        <p:spPr>
          <a:xfrm>
            <a:off x="8300499" y="173832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66CF0D-7C02-4068-BC82-AA64B9C62BC9}"/>
              </a:ext>
            </a:extLst>
          </p:cNvPr>
          <p:cNvSpPr txBox="1"/>
          <p:nvPr/>
        </p:nvSpPr>
        <p:spPr>
          <a:xfrm>
            <a:off x="8794750" y="2876336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9181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Introduced by Matthew </a:t>
            </a:r>
            <a:r>
              <a:rPr lang="en-US" dirty="0" err="1"/>
              <a:t>Zeiler</a:t>
            </a:r>
            <a:r>
              <a:rPr lang="en-US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Paper presented a visualization technique named Deconvolutional Network, which helps to examine different feature activations and their relation to the input space.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Introduced by </a:t>
            </a:r>
            <a:r>
              <a:rPr lang="en-US" dirty="0" err="1">
                <a:solidFill>
                  <a:srgbClr val="C00000"/>
                </a:solidFill>
              </a:rPr>
              <a:t>Simonyan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Zisserman</a:t>
            </a:r>
            <a:r>
              <a:rPr lang="en-US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Simplicity and depth as main points</a:t>
            </a:r>
            <a:r>
              <a:rPr lang="en-US" dirty="0"/>
              <a:t>. Used 3x3 filters exclusively and 2x2 </a:t>
            </a:r>
            <a:r>
              <a:rPr lang="en-US" dirty="0" err="1"/>
              <a:t>MaxPool</a:t>
            </a:r>
            <a:r>
              <a:rPr lang="en-US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for </a:t>
            </a:r>
            <a:r>
              <a:rPr lang="en-US" i="1" dirty="0"/>
              <a:t>two to three weeks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Still used as of today.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xmlns="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2056175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833419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:a16="http://schemas.microsoft.com/office/drawing/2014/main" xmlns="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:a16="http://schemas.microsoft.com/office/drawing/2014/main" xmlns="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39502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32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:a16="http://schemas.microsoft.com/office/drawing/2014/main" xmlns="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:a16="http://schemas.microsoft.com/office/drawing/2014/main" xmlns="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2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3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4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7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8"/>
              </a:rPr>
              <a:t>https://arxiv.org/abs/1709.01507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0148" y="1177925"/>
            <a:ext cx="3153266" cy="21113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395" y="1177925"/>
            <a:ext cx="3590773" cy="2111375"/>
          </a:xfrm>
        </p:spPr>
      </p:pic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BackProp</Template>
  <TotalTime>35472</TotalTime>
  <Words>2736</Words>
  <Application>Microsoft Macintosh PowerPoint</Application>
  <PresentationFormat>Widescreen</PresentationFormat>
  <Paragraphs>344</Paragraphs>
  <Slides>60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Cambria Math</vt:lpstr>
      <vt:lpstr>Karla</vt:lpstr>
      <vt:lpstr>Arial</vt:lpstr>
      <vt:lpstr>GEC_template</vt:lpstr>
      <vt:lpstr>Equation</vt:lpstr>
      <vt:lpstr>Convolutional Neural Networks</vt:lpstr>
      <vt:lpstr>Main drawbacks of MLPs</vt:lpstr>
      <vt:lpstr>Latest events on Image Recognition</vt:lpstr>
      <vt:lpstr>Latest events on Image Recognition</vt:lpstr>
      <vt:lpstr>Latest events on Image Recognition</vt:lpstr>
      <vt:lpstr>Image analysis</vt:lpstr>
      <vt:lpstr>Cases can be a bit more complex…</vt:lpstr>
      <vt:lpstr>Now what?</vt:lpstr>
      <vt:lpstr>PowerPoint Presentation</vt:lpstr>
      <vt:lpstr>We need to be able to deal with these cases.</vt:lpstr>
      <vt:lpstr>Image features</vt:lpstr>
      <vt:lpstr>Image features (cont)</vt:lpstr>
      <vt:lpstr>Drawbacks</vt:lpstr>
      <vt:lpstr>Drawbacks</vt:lpstr>
      <vt:lpstr>Drawbacks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Basics of CNNs</vt:lpstr>
      <vt:lpstr>Basics of CNNs</vt:lpstr>
      <vt:lpstr>Convolution and cross-correlation</vt:lpstr>
      <vt:lpstr>Convolutions – step by step</vt:lpstr>
      <vt:lpstr>Convolutions – another example</vt:lpstr>
      <vt:lpstr>Convolutions – 3D input</vt:lpstr>
      <vt:lpstr>Convolutions – what happens at the edges?</vt:lpstr>
      <vt:lpstr>Padding</vt:lpstr>
      <vt:lpstr>Convolutional layers</vt:lpstr>
      <vt:lpstr>Convolutional layers (cont)</vt:lpstr>
      <vt:lpstr>Why does this make sense?</vt:lpstr>
      <vt:lpstr>PowerPoint Presentation</vt:lpstr>
      <vt:lpstr>Learning CNN</vt:lpstr>
      <vt:lpstr>Introducing ReLU</vt:lpstr>
      <vt:lpstr>Convolutional layers so far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  <vt:lpstr>Evolution of CNNs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Beyond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613</cp:revision>
  <cp:lastPrinted>2019-01-25T12:47:44Z</cp:lastPrinted>
  <dcterms:created xsi:type="dcterms:W3CDTF">2018-09-10T00:54:50Z</dcterms:created>
  <dcterms:modified xsi:type="dcterms:W3CDTF">2020-01-09T04:49:22Z</dcterms:modified>
</cp:coreProperties>
</file>